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88825"/>
  <p:notesSz cx="6858000" cy="9144000"/>
  <p:embeddedFontLst>
    <p:embeddedFont>
      <p:font typeface="Comforta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mfortaa-bold.fntdata"/><Relationship Id="rId16"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6a45b6001_1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86a45b6001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t/>
            </a:r>
            <a:endParaRPr/>
          </a:p>
        </p:txBody>
      </p:sp>
      <p:sp>
        <p:nvSpPr>
          <p:cNvPr id="92" name="Google Shape;92;g86a45b6001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6f64cb020_0_5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6f64cb020_0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96f64cb020_0_5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e6db2e2e7_0_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8e6db2e2e7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Summary of Bloomz for parents.</a:t>
            </a:r>
            <a:endParaRPr/>
          </a:p>
        </p:txBody>
      </p:sp>
      <p:sp>
        <p:nvSpPr>
          <p:cNvPr id="100" name="Google Shape;100;g8e6db2e2e7_0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723dcbfbc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723dcbfb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 Joining by just text messages will only have the 1 way alerts and messages from the teacher. It is recommended that students join by creating an account on the app or through bloomz.com.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students would like to ALSO receive text messages, they would need to create the account, and join the text messaging by texting the specific code to the number provided by the teacher.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for Teacher: Students could potentially have “2” accounts in your classroom- one created through text message and one created through email. </a:t>
            </a:r>
            <a:endParaRPr/>
          </a:p>
        </p:txBody>
      </p:sp>
      <p:sp>
        <p:nvSpPr>
          <p:cNvPr id="111" name="Google Shape;111;g9723dcbfbc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6838ac887_0_2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6838ac887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Follow these directions to create an account on Bloomz.com or on the app.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2" name="Google Shape;122;g86838ac887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6f64cb020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6f64cb02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96f64cb02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6f64cb020_0_2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6f64cb020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Once a parent approves the account, the student will be able to log in and see the main page of Bloomz.</a:t>
            </a:r>
            <a:endParaRPr/>
          </a:p>
        </p:txBody>
      </p:sp>
      <p:sp>
        <p:nvSpPr>
          <p:cNvPr id="145" name="Google Shape;145;g96f64cb020_0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6f64cb020_0_3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6f64cb020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96f64cb020_0_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6f64cb020_0_3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6f64cb020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96f64cb020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6f64cb020_0_4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6f64cb020_0_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96f64cb020_0_4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 name="Shape 15"/>
        <p:cNvGrpSpPr/>
        <p:nvPr/>
      </p:nvGrpSpPr>
      <p:grpSpPr>
        <a:xfrm>
          <a:off x="0" y="0"/>
          <a:ext cx="0" cy="0"/>
          <a:chOff x="0" y="0"/>
          <a:chExt cx="0" cy="0"/>
        </a:xfrm>
      </p:grpSpPr>
      <p:sp>
        <p:nvSpPr>
          <p:cNvPr id="16" name="Google Shape;16;p2"/>
          <p:cNvSpPr txBox="1"/>
          <p:nvPr>
            <p:ph idx="1" type="body"/>
          </p:nvPr>
        </p:nvSpPr>
        <p:spPr>
          <a:xfrm>
            <a:off x="609441" y="274641"/>
            <a:ext cx="10969943"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2"/>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595959"/>
                </a:solidFill>
                <a:latin typeface="Calibri"/>
                <a:ea typeface="Calibri"/>
                <a:cs typeface="Calibri"/>
                <a:sym typeface="Calibri"/>
              </a:defRPr>
            </a:lvl1pPr>
            <a:lvl2pPr indent="0" lvl="1" marL="0" algn="r">
              <a:spcBef>
                <a:spcPts val="0"/>
              </a:spcBef>
              <a:buNone/>
              <a:defRPr b="1" i="0" sz="1200" u="none" cap="none" strike="noStrike">
                <a:solidFill>
                  <a:srgbClr val="595959"/>
                </a:solidFill>
                <a:latin typeface="Calibri"/>
                <a:ea typeface="Calibri"/>
                <a:cs typeface="Calibri"/>
                <a:sym typeface="Calibri"/>
              </a:defRPr>
            </a:lvl2pPr>
            <a:lvl3pPr indent="0" lvl="2" marL="0" algn="r">
              <a:spcBef>
                <a:spcPts val="0"/>
              </a:spcBef>
              <a:buNone/>
              <a:defRPr b="1" i="0" sz="1200" u="none" cap="none" strike="noStrike">
                <a:solidFill>
                  <a:srgbClr val="595959"/>
                </a:solidFill>
                <a:latin typeface="Calibri"/>
                <a:ea typeface="Calibri"/>
                <a:cs typeface="Calibri"/>
                <a:sym typeface="Calibri"/>
              </a:defRPr>
            </a:lvl3pPr>
            <a:lvl4pPr indent="0" lvl="3" marL="0" algn="r">
              <a:spcBef>
                <a:spcPts val="0"/>
              </a:spcBef>
              <a:buNone/>
              <a:defRPr b="1" i="0" sz="1200" u="none" cap="none" strike="noStrike">
                <a:solidFill>
                  <a:srgbClr val="595959"/>
                </a:solidFill>
                <a:latin typeface="Calibri"/>
                <a:ea typeface="Calibri"/>
                <a:cs typeface="Calibri"/>
                <a:sym typeface="Calibri"/>
              </a:defRPr>
            </a:lvl4pPr>
            <a:lvl5pPr indent="0" lvl="4" marL="0" algn="r">
              <a:spcBef>
                <a:spcPts val="0"/>
              </a:spcBef>
              <a:buNone/>
              <a:defRPr b="1" i="0" sz="1200" u="none" cap="none" strike="noStrike">
                <a:solidFill>
                  <a:srgbClr val="595959"/>
                </a:solidFill>
                <a:latin typeface="Calibri"/>
                <a:ea typeface="Calibri"/>
                <a:cs typeface="Calibri"/>
                <a:sym typeface="Calibri"/>
              </a:defRPr>
            </a:lvl5pPr>
            <a:lvl6pPr indent="0" lvl="5" marL="0" algn="r">
              <a:spcBef>
                <a:spcPts val="0"/>
              </a:spcBef>
              <a:buNone/>
              <a:defRPr b="1" i="0" sz="1200" u="none" cap="none" strike="noStrike">
                <a:solidFill>
                  <a:srgbClr val="595959"/>
                </a:solidFill>
                <a:latin typeface="Calibri"/>
                <a:ea typeface="Calibri"/>
                <a:cs typeface="Calibri"/>
                <a:sym typeface="Calibri"/>
              </a:defRPr>
            </a:lvl6pPr>
            <a:lvl7pPr indent="0" lvl="6" marL="0" algn="r">
              <a:spcBef>
                <a:spcPts val="0"/>
              </a:spcBef>
              <a:buNone/>
              <a:defRPr b="1" i="0" sz="1200" u="none" cap="none" strike="noStrike">
                <a:solidFill>
                  <a:srgbClr val="595959"/>
                </a:solidFill>
                <a:latin typeface="Calibri"/>
                <a:ea typeface="Calibri"/>
                <a:cs typeface="Calibri"/>
                <a:sym typeface="Calibri"/>
              </a:defRPr>
            </a:lvl7pPr>
            <a:lvl8pPr indent="0" lvl="7" marL="0" algn="r">
              <a:spcBef>
                <a:spcPts val="0"/>
              </a:spcBef>
              <a:buNone/>
              <a:defRPr b="1" i="0" sz="1200" u="none" cap="none" strike="noStrike">
                <a:solidFill>
                  <a:srgbClr val="595959"/>
                </a:solidFill>
                <a:latin typeface="Calibri"/>
                <a:ea typeface="Calibri"/>
                <a:cs typeface="Calibri"/>
                <a:sym typeface="Calibri"/>
              </a:defRPr>
            </a:lvl8pPr>
            <a:lvl9pPr indent="0" lvl="8" marL="0" algn="r">
              <a:spcBef>
                <a:spcPts val="0"/>
              </a:spcBef>
              <a:buNone/>
              <a:defRPr b="1"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2389095" y="4800600"/>
            <a:ext cx="7313295"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p:nvPr>
            <p:ph idx="2" type="pic"/>
          </p:nvPr>
        </p:nvSpPr>
        <p:spPr>
          <a:xfrm>
            <a:off x="2389095" y="612775"/>
            <a:ext cx="7313295"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11"/>
          <p:cNvSpPr txBox="1"/>
          <p:nvPr>
            <p:ph idx="1" type="body"/>
          </p:nvPr>
        </p:nvSpPr>
        <p:spPr>
          <a:xfrm>
            <a:off x="2389095" y="5367338"/>
            <a:ext cx="7313295"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11"/>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2"/>
          <p:cNvSpPr txBox="1"/>
          <p:nvPr>
            <p:ph type="title"/>
          </p:nvPr>
        </p:nvSpPr>
        <p:spPr>
          <a:xfrm>
            <a:off x="609441" y="274638"/>
            <a:ext cx="1096994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rot="5400000">
            <a:off x="3831431" y="-1621787"/>
            <a:ext cx="4525963" cy="1096994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2"/>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3"/>
          <p:cNvSpPr txBox="1"/>
          <p:nvPr>
            <p:ph type="title"/>
          </p:nvPr>
        </p:nvSpPr>
        <p:spPr>
          <a:xfrm rot="5400000">
            <a:off x="7282379" y="1829161"/>
            <a:ext cx="5851525" cy="274248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3"/>
          <p:cNvSpPr txBox="1"/>
          <p:nvPr>
            <p:ph idx="1" type="body"/>
          </p:nvPr>
        </p:nvSpPr>
        <p:spPr>
          <a:xfrm rot="5400000">
            <a:off x="1695833" y="-811752"/>
            <a:ext cx="5851525" cy="802431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13"/>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609441" y="274638"/>
            <a:ext cx="1096994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609441" y="1600203"/>
            <a:ext cx="10969943"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3"/>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609441" y="274638"/>
            <a:ext cx="1096994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609441" y="1600203"/>
            <a:ext cx="5383398"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2" type="body"/>
          </p:nvPr>
        </p:nvSpPr>
        <p:spPr>
          <a:xfrm>
            <a:off x="6195986" y="1600203"/>
            <a:ext cx="5383398"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 name="Google Shape;34;p5"/>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6"/>
          <p:cNvSpPr txBox="1"/>
          <p:nvPr>
            <p:ph type="title"/>
          </p:nvPr>
        </p:nvSpPr>
        <p:spPr>
          <a:xfrm>
            <a:off x="962833" y="4406903"/>
            <a:ext cx="10360501"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962833" y="2906713"/>
            <a:ext cx="10360501"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6"/>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7"/>
          <p:cNvSpPr txBox="1"/>
          <p:nvPr>
            <p:ph type="ctrTitle"/>
          </p:nvPr>
        </p:nvSpPr>
        <p:spPr>
          <a:xfrm>
            <a:off x="914162" y="2130428"/>
            <a:ext cx="10360501"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 type="subTitle"/>
          </p:nvPr>
        </p:nvSpPr>
        <p:spPr>
          <a:xfrm>
            <a:off x="1828324" y="3886200"/>
            <a:ext cx="8532178"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6" name="Google Shape;46;p7"/>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609441" y="274638"/>
            <a:ext cx="1096994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609441" y="1535113"/>
            <a:ext cx="5385514"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8"/>
          <p:cNvSpPr txBox="1"/>
          <p:nvPr>
            <p:ph idx="2" type="body"/>
          </p:nvPr>
        </p:nvSpPr>
        <p:spPr>
          <a:xfrm>
            <a:off x="609441" y="2174875"/>
            <a:ext cx="5385514"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8"/>
          <p:cNvSpPr txBox="1"/>
          <p:nvPr>
            <p:ph idx="3" type="body"/>
          </p:nvPr>
        </p:nvSpPr>
        <p:spPr>
          <a:xfrm>
            <a:off x="6191754" y="1535113"/>
            <a:ext cx="538763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8"/>
          <p:cNvSpPr txBox="1"/>
          <p:nvPr>
            <p:ph idx="4" type="body"/>
          </p:nvPr>
        </p:nvSpPr>
        <p:spPr>
          <a:xfrm>
            <a:off x="6191754" y="2174875"/>
            <a:ext cx="538763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8"/>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9"/>
          <p:cNvSpPr txBox="1"/>
          <p:nvPr>
            <p:ph type="title"/>
          </p:nvPr>
        </p:nvSpPr>
        <p:spPr>
          <a:xfrm>
            <a:off x="609441" y="274638"/>
            <a:ext cx="1096994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609443" y="273050"/>
            <a:ext cx="4010039"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txBox="1"/>
          <p:nvPr>
            <p:ph idx="1" type="body"/>
          </p:nvPr>
        </p:nvSpPr>
        <p:spPr>
          <a:xfrm>
            <a:off x="4765492" y="273053"/>
            <a:ext cx="6813892"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 name="Google Shape;66;p10"/>
          <p:cNvSpPr txBox="1"/>
          <p:nvPr>
            <p:ph idx="2" type="body"/>
          </p:nvPr>
        </p:nvSpPr>
        <p:spPr>
          <a:xfrm>
            <a:off x="609443" y="1435103"/>
            <a:ext cx="4010039"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0"/>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441" y="274638"/>
            <a:ext cx="10969943"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441" y="1600203"/>
            <a:ext cx="10969943"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09441" y="6356353"/>
            <a:ext cx="284405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4515" y="6356353"/>
            <a:ext cx="385979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9344766" y="6492875"/>
            <a:ext cx="28440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bloomz.com" TargetMode="External"/><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4"/>
          <p:cNvPicPr preferRelativeResize="0"/>
          <p:nvPr/>
        </p:nvPicPr>
        <p:blipFill rotWithShape="1">
          <a:blip r:embed="rId3">
            <a:alphaModFix amt="64000"/>
          </a:blip>
          <a:srcRect b="0" l="0" r="0" t="0"/>
          <a:stretch/>
        </p:blipFill>
        <p:spPr>
          <a:xfrm>
            <a:off x="-21337" y="-11290"/>
            <a:ext cx="12224510" cy="6965244"/>
          </a:xfrm>
          <a:prstGeom prst="rect">
            <a:avLst/>
          </a:prstGeom>
          <a:noFill/>
          <a:ln>
            <a:noFill/>
          </a:ln>
        </p:spPr>
      </p:pic>
      <p:sp>
        <p:nvSpPr>
          <p:cNvPr id="95" name="Google Shape;95;p14"/>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nvSpPr>
        <p:spPr>
          <a:xfrm>
            <a:off x="720500" y="4548300"/>
            <a:ext cx="8981700" cy="7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FFFFFF"/>
                </a:solidFill>
                <a:latin typeface="Calibri"/>
                <a:ea typeface="Calibri"/>
                <a:cs typeface="Calibri"/>
                <a:sym typeface="Calibri"/>
              </a:rPr>
              <a:t>Getting Started Successfully On Bloomz as a Student</a:t>
            </a:r>
            <a:endParaRPr b="1" sz="3000">
              <a:solidFill>
                <a:srgbClr val="FFFFFF"/>
              </a:solidFill>
              <a:latin typeface="Calibri"/>
              <a:ea typeface="Calibri"/>
              <a:cs typeface="Calibri"/>
              <a:sym typeface="Calibri"/>
            </a:endParaRPr>
          </a:p>
          <a:p>
            <a:pPr indent="0" lvl="0" marL="0" rtl="0" algn="l">
              <a:spcBef>
                <a:spcPts val="0"/>
              </a:spcBef>
              <a:spcAft>
                <a:spcPts val="0"/>
              </a:spcAft>
              <a:buNone/>
            </a:pPr>
            <a:r>
              <a:rPr b="1" lang="en-US" sz="3000">
                <a:solidFill>
                  <a:srgbClr val="FFFFFF"/>
                </a:solidFill>
                <a:latin typeface="Calibri"/>
                <a:ea typeface="Calibri"/>
                <a:cs typeface="Calibri"/>
                <a:sym typeface="Calibri"/>
              </a:rPr>
              <a:t>Using A Class Access Code</a:t>
            </a:r>
            <a:endParaRPr b="1" sz="300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idx="1" type="body"/>
          </p:nvPr>
        </p:nvSpPr>
        <p:spPr>
          <a:xfrm>
            <a:off x="609445" y="274650"/>
            <a:ext cx="4464000" cy="58515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t/>
            </a:r>
            <a:endParaRPr b="1" sz="3700"/>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457200" rtl="0" algn="l">
              <a:spcBef>
                <a:spcPts val="360"/>
              </a:spcBef>
              <a:spcAft>
                <a:spcPts val="0"/>
              </a:spcAft>
              <a:buNone/>
            </a:pPr>
            <a:r>
              <a:rPr lang="en-US"/>
              <a:t>Click the feed button  in the top left-hand corner.</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rPr lang="en-US"/>
              <a:t>Click “+ Class/Group”.</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p:txBody>
      </p:sp>
      <p:sp>
        <p:nvSpPr>
          <p:cNvPr id="183" name="Google Shape;183;p23"/>
          <p:cNvSpPr txBox="1"/>
          <p:nvPr>
            <p:ph idx="12" type="sldNum"/>
          </p:nvPr>
        </p:nvSpPr>
        <p:spPr>
          <a:xfrm>
            <a:off x="9344766" y="6492875"/>
            <a:ext cx="284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4" name="Google Shape;184;p23"/>
          <p:cNvPicPr preferRelativeResize="0"/>
          <p:nvPr/>
        </p:nvPicPr>
        <p:blipFill>
          <a:blip r:embed="rId3">
            <a:alphaModFix/>
          </a:blip>
          <a:stretch>
            <a:fillRect/>
          </a:stretch>
        </p:blipFill>
        <p:spPr>
          <a:xfrm>
            <a:off x="8503273" y="1247150"/>
            <a:ext cx="3261525" cy="5610825"/>
          </a:xfrm>
          <a:prstGeom prst="rect">
            <a:avLst/>
          </a:prstGeom>
          <a:noFill/>
          <a:ln>
            <a:noFill/>
          </a:ln>
        </p:spPr>
      </p:pic>
      <p:pic>
        <p:nvPicPr>
          <p:cNvPr id="185" name="Google Shape;185;p23"/>
          <p:cNvPicPr preferRelativeResize="0"/>
          <p:nvPr/>
        </p:nvPicPr>
        <p:blipFill>
          <a:blip r:embed="rId4">
            <a:alphaModFix/>
          </a:blip>
          <a:stretch>
            <a:fillRect/>
          </a:stretch>
        </p:blipFill>
        <p:spPr>
          <a:xfrm>
            <a:off x="422725" y="2129501"/>
            <a:ext cx="544075" cy="551850"/>
          </a:xfrm>
          <a:prstGeom prst="rect">
            <a:avLst/>
          </a:prstGeom>
          <a:noFill/>
          <a:ln>
            <a:noFill/>
          </a:ln>
        </p:spPr>
      </p:pic>
      <p:pic>
        <p:nvPicPr>
          <p:cNvPr id="186" name="Google Shape;186;p23"/>
          <p:cNvPicPr preferRelativeResize="0"/>
          <p:nvPr/>
        </p:nvPicPr>
        <p:blipFill>
          <a:blip r:embed="rId5">
            <a:alphaModFix/>
          </a:blip>
          <a:stretch>
            <a:fillRect/>
          </a:stretch>
        </p:blipFill>
        <p:spPr>
          <a:xfrm>
            <a:off x="436300" y="4691546"/>
            <a:ext cx="516917" cy="531900"/>
          </a:xfrm>
          <a:prstGeom prst="rect">
            <a:avLst/>
          </a:prstGeom>
          <a:noFill/>
          <a:ln>
            <a:noFill/>
          </a:ln>
        </p:spPr>
      </p:pic>
      <p:pic>
        <p:nvPicPr>
          <p:cNvPr id="187" name="Google Shape;187;p23"/>
          <p:cNvPicPr preferRelativeResize="0"/>
          <p:nvPr/>
        </p:nvPicPr>
        <p:blipFill>
          <a:blip r:embed="rId6">
            <a:alphaModFix/>
          </a:blip>
          <a:stretch>
            <a:fillRect/>
          </a:stretch>
        </p:blipFill>
        <p:spPr>
          <a:xfrm>
            <a:off x="5073548" y="1223192"/>
            <a:ext cx="3261525" cy="5658746"/>
          </a:xfrm>
          <a:prstGeom prst="rect">
            <a:avLst/>
          </a:prstGeom>
          <a:noFill/>
          <a:ln>
            <a:noFill/>
          </a:ln>
        </p:spPr>
      </p:pic>
      <p:sp>
        <p:nvSpPr>
          <p:cNvPr id="188" name="Google Shape;188;p23"/>
          <p:cNvSpPr txBox="1"/>
          <p:nvPr>
            <p:ph idx="4294967295" type="title"/>
          </p:nvPr>
        </p:nvSpPr>
        <p:spPr>
          <a:xfrm>
            <a:off x="1153452" y="192325"/>
            <a:ext cx="94779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Joining additional classes/groups?</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idx="12" type="sldNum"/>
          </p:nvPr>
        </p:nvSpPr>
        <p:spPr>
          <a:xfrm>
            <a:off x="9344766" y="6492875"/>
            <a:ext cx="2844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3" name="Google Shape;103;p15"/>
          <p:cNvSpPr/>
          <p:nvPr/>
        </p:nvSpPr>
        <p:spPr>
          <a:xfrm>
            <a:off x="10618839" y="4321277"/>
            <a:ext cx="811200" cy="113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5"/>
          <p:cNvSpPr/>
          <p:nvPr/>
        </p:nvSpPr>
        <p:spPr>
          <a:xfrm>
            <a:off x="5335999" y="4092856"/>
            <a:ext cx="1710300" cy="312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5"/>
          <p:cNvSpPr/>
          <p:nvPr/>
        </p:nvSpPr>
        <p:spPr>
          <a:xfrm>
            <a:off x="482975" y="448725"/>
            <a:ext cx="7276500" cy="149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700">
              <a:solidFill>
                <a:srgbClr val="3F3F3F"/>
              </a:solidFill>
            </a:endParaRPr>
          </a:p>
        </p:txBody>
      </p:sp>
      <p:pic>
        <p:nvPicPr>
          <p:cNvPr id="106" name="Google Shape;106;p15"/>
          <p:cNvPicPr preferRelativeResize="0"/>
          <p:nvPr/>
        </p:nvPicPr>
        <p:blipFill>
          <a:blip r:embed="rId3">
            <a:alphaModFix/>
          </a:blip>
          <a:stretch>
            <a:fillRect/>
          </a:stretch>
        </p:blipFill>
        <p:spPr>
          <a:xfrm>
            <a:off x="8448650" y="306738"/>
            <a:ext cx="3512550" cy="6244525"/>
          </a:xfrm>
          <a:prstGeom prst="rect">
            <a:avLst/>
          </a:prstGeom>
          <a:noFill/>
          <a:ln>
            <a:noFill/>
          </a:ln>
        </p:spPr>
      </p:pic>
      <p:sp>
        <p:nvSpPr>
          <p:cNvPr id="107" name="Google Shape;107;p15"/>
          <p:cNvSpPr txBox="1"/>
          <p:nvPr/>
        </p:nvSpPr>
        <p:spPr>
          <a:xfrm>
            <a:off x="259400" y="448725"/>
            <a:ext cx="8058900" cy="6102600"/>
          </a:xfrm>
          <a:prstGeom prst="rect">
            <a:avLst/>
          </a:prstGeom>
          <a:noFill/>
          <a:ln cap="flat" cmpd="sng" w="9525">
            <a:solidFill>
              <a:srgbClr val="39C0D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4000">
                <a:solidFill>
                  <a:srgbClr val="3BC0DB"/>
                </a:solidFill>
                <a:latin typeface="Comfortaa"/>
                <a:ea typeface="Comfortaa"/>
                <a:cs typeface="Comfortaa"/>
                <a:sym typeface="Comfortaa"/>
              </a:rPr>
              <a:t>Bloomz is an app that helps you stay updated on what’s happening in your classroom &amp; school.</a:t>
            </a:r>
            <a:endParaRPr b="1" sz="4000">
              <a:solidFill>
                <a:srgbClr val="3BC0DB"/>
              </a:solidFill>
              <a:latin typeface="Comfortaa"/>
              <a:ea typeface="Comfortaa"/>
              <a:cs typeface="Comfortaa"/>
              <a:sym typeface="Comfortaa"/>
            </a:endParaRPr>
          </a:p>
          <a:p>
            <a:pPr indent="0" lvl="0" marL="0" rtl="0" algn="ctr">
              <a:spcBef>
                <a:spcPts val="0"/>
              </a:spcBef>
              <a:spcAft>
                <a:spcPts val="0"/>
              </a:spcAft>
              <a:buNone/>
            </a:pPr>
            <a:r>
              <a:rPr b="1" lang="en-US" sz="4000">
                <a:solidFill>
                  <a:srgbClr val="3BC0DB"/>
                </a:solidFill>
                <a:latin typeface="Comfortaa"/>
                <a:ea typeface="Comfortaa"/>
                <a:cs typeface="Comfortaa"/>
                <a:sym typeface="Comfortaa"/>
              </a:rPr>
              <a:t> </a:t>
            </a:r>
            <a:endParaRPr b="1" sz="4000">
              <a:solidFill>
                <a:srgbClr val="3BC0DB"/>
              </a:solidFill>
              <a:latin typeface="Comfortaa"/>
              <a:ea typeface="Comfortaa"/>
              <a:cs typeface="Comfortaa"/>
              <a:sym typeface="Comfortaa"/>
            </a:endParaRPr>
          </a:p>
          <a:p>
            <a:pPr indent="0" lvl="0" marL="0" rtl="0" algn="ctr">
              <a:spcBef>
                <a:spcPts val="0"/>
              </a:spcBef>
              <a:spcAft>
                <a:spcPts val="0"/>
              </a:spcAft>
              <a:buNone/>
            </a:pPr>
            <a:r>
              <a:rPr b="1" lang="en-US" sz="4000">
                <a:solidFill>
                  <a:srgbClr val="3BC0DB"/>
                </a:solidFill>
                <a:latin typeface="Comfortaa"/>
                <a:ea typeface="Comfortaa"/>
                <a:cs typeface="Comfortaa"/>
                <a:sym typeface="Comfortaa"/>
              </a:rPr>
              <a:t>See quick updates from the teacher, pictures of classroom activities, class calendars, &amp; more.</a:t>
            </a:r>
            <a:endParaRPr b="1" sz="4000">
              <a:solidFill>
                <a:srgbClr val="3BC0DB"/>
              </a:solidFill>
              <a:latin typeface="Comfortaa"/>
              <a:ea typeface="Comfortaa"/>
              <a:cs typeface="Comfortaa"/>
              <a:sym typeface="Comfortaa"/>
            </a:endParaRPr>
          </a:p>
          <a:p>
            <a:pPr indent="0" lvl="0" marL="0" rtl="0" algn="l">
              <a:spcBef>
                <a:spcPts val="0"/>
              </a:spcBef>
              <a:spcAft>
                <a:spcPts val="0"/>
              </a:spcAft>
              <a:buNone/>
            </a:pPr>
            <a:r>
              <a:t/>
            </a:r>
            <a:endParaRPr b="1" sz="2300">
              <a:solidFill>
                <a:srgbClr val="3BC0DB"/>
              </a:solidFill>
            </a:endParaRPr>
          </a:p>
          <a:p>
            <a:pPr indent="0" lvl="0" marL="0" rtl="0" algn="l">
              <a:spcBef>
                <a:spcPts val="0"/>
              </a:spcBef>
              <a:spcAft>
                <a:spcPts val="0"/>
              </a:spcAft>
              <a:buNone/>
            </a:pPr>
            <a:r>
              <a:t/>
            </a:r>
            <a:endParaRPr b="1" sz="2300">
              <a:solidFill>
                <a:srgbClr val="3BC0D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type="title"/>
          </p:nvPr>
        </p:nvSpPr>
        <p:spPr>
          <a:xfrm>
            <a:off x="743875" y="716975"/>
            <a:ext cx="4992000" cy="6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5000"/>
              <a:t>Class Access Code</a:t>
            </a:r>
            <a:endParaRPr b="1" sz="5000"/>
          </a:p>
          <a:p>
            <a:pPr indent="0" lvl="0" marL="0" rtl="0" algn="ctr">
              <a:spcBef>
                <a:spcPts val="0"/>
              </a:spcBef>
              <a:spcAft>
                <a:spcPts val="0"/>
              </a:spcAft>
              <a:buNone/>
            </a:pPr>
            <a:r>
              <a:t/>
            </a:r>
            <a:endParaRPr/>
          </a:p>
        </p:txBody>
      </p:sp>
      <p:sp>
        <p:nvSpPr>
          <p:cNvPr id="114" name="Google Shape;114;p16"/>
          <p:cNvSpPr txBox="1"/>
          <p:nvPr>
            <p:ph idx="1" type="body"/>
          </p:nvPr>
        </p:nvSpPr>
        <p:spPr>
          <a:xfrm>
            <a:off x="579625" y="1435875"/>
            <a:ext cx="5320500" cy="4569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You should have </a:t>
            </a:r>
            <a:r>
              <a:rPr lang="en-US"/>
              <a:t>received</a:t>
            </a:r>
            <a:r>
              <a:rPr lang="en-US"/>
              <a:t> a handout or a class code from your teacher. </a:t>
            </a:r>
            <a:r>
              <a:rPr i="1" lang="en-US">
                <a:solidFill>
                  <a:srgbClr val="3BC0DB"/>
                </a:solidFill>
              </a:rPr>
              <a:t>It might look similar to this</a:t>
            </a:r>
            <a:endParaRPr i="1">
              <a:solidFill>
                <a:srgbClr val="3BC0DB"/>
              </a:solidFill>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You can join using text messaging (follow directions on handout from your teacher) and/or on the app or computer.</a:t>
            </a:r>
            <a:endParaRPr/>
          </a:p>
        </p:txBody>
      </p:sp>
      <p:sp>
        <p:nvSpPr>
          <p:cNvPr id="115" name="Google Shape;115;p16"/>
          <p:cNvSpPr txBox="1"/>
          <p:nvPr>
            <p:ph idx="12" type="sldNum"/>
          </p:nvPr>
        </p:nvSpPr>
        <p:spPr>
          <a:xfrm>
            <a:off x="9344766" y="6492875"/>
            <a:ext cx="284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6" name="Google Shape;116;p16"/>
          <p:cNvSpPr/>
          <p:nvPr/>
        </p:nvSpPr>
        <p:spPr>
          <a:xfrm>
            <a:off x="6094425" y="164300"/>
            <a:ext cx="5825700" cy="6468000"/>
          </a:xfrm>
          <a:prstGeom prst="rect">
            <a:avLst/>
          </a:prstGeom>
          <a:solidFill>
            <a:srgbClr val="3BC0DB"/>
          </a:solidFill>
          <a:ln cap="flat" cmpd="sng" w="9525">
            <a:solidFill>
              <a:srgbClr val="3BC0DB"/>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16"/>
          <p:cNvPicPr preferRelativeResize="0"/>
          <p:nvPr/>
        </p:nvPicPr>
        <p:blipFill>
          <a:blip r:embed="rId3">
            <a:alphaModFix/>
          </a:blip>
          <a:stretch>
            <a:fillRect/>
          </a:stretch>
        </p:blipFill>
        <p:spPr>
          <a:xfrm>
            <a:off x="6302163" y="288375"/>
            <a:ext cx="5410200" cy="6219825"/>
          </a:xfrm>
          <a:prstGeom prst="rect">
            <a:avLst/>
          </a:prstGeom>
          <a:noFill/>
          <a:ln>
            <a:noFill/>
          </a:ln>
          <a:effectLst>
            <a:outerShdw blurRad="57150" rotWithShape="0" algn="bl" dir="5400000" dist="19050">
              <a:srgbClr val="000000">
                <a:alpha val="50000"/>
              </a:srgbClr>
            </a:outerShdw>
          </a:effectLst>
        </p:spPr>
      </p:pic>
      <p:sp>
        <p:nvSpPr>
          <p:cNvPr id="118" name="Google Shape;118;p16"/>
          <p:cNvSpPr/>
          <p:nvPr/>
        </p:nvSpPr>
        <p:spPr>
          <a:xfrm>
            <a:off x="3017175" y="3136850"/>
            <a:ext cx="4571100" cy="217500"/>
          </a:xfrm>
          <a:prstGeom prst="rightArrow">
            <a:avLst>
              <a:gd fmla="val 50000" name="adj1"/>
              <a:gd fmla="val 50000" name="adj2"/>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type="title"/>
          </p:nvPr>
        </p:nvSpPr>
        <p:spPr>
          <a:xfrm>
            <a:off x="177826" y="192325"/>
            <a:ext cx="75747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5000"/>
              <a:t>To Register on the Computer or Bloomz App:</a:t>
            </a:r>
            <a:endParaRPr/>
          </a:p>
        </p:txBody>
      </p:sp>
      <p:sp>
        <p:nvSpPr>
          <p:cNvPr id="125" name="Google Shape;125;p17"/>
          <p:cNvSpPr txBox="1"/>
          <p:nvPr>
            <p:ph idx="1" type="body"/>
          </p:nvPr>
        </p:nvSpPr>
        <p:spPr>
          <a:xfrm>
            <a:off x="940013" y="1739875"/>
            <a:ext cx="5562900" cy="1431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200"/>
              <a:t>Go to </a:t>
            </a:r>
            <a:r>
              <a:rPr lang="en-US" sz="2200" u="sng">
                <a:solidFill>
                  <a:schemeClr val="hlink"/>
                </a:solidFill>
                <a:hlinkClick r:id="rId3"/>
              </a:rPr>
              <a:t>www.bloomz.com</a:t>
            </a:r>
            <a:r>
              <a:rPr lang="en-US" sz="2200"/>
              <a:t> or download the Bloomz app to your smartphone.</a:t>
            </a:r>
            <a:endParaRPr sz="2200"/>
          </a:p>
        </p:txBody>
      </p:sp>
      <p:sp>
        <p:nvSpPr>
          <p:cNvPr id="126" name="Google Shape;126;p17"/>
          <p:cNvSpPr txBox="1"/>
          <p:nvPr>
            <p:ph idx="12" type="sldNum"/>
          </p:nvPr>
        </p:nvSpPr>
        <p:spPr>
          <a:xfrm>
            <a:off x="9344766" y="6492875"/>
            <a:ext cx="284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27" name="Google Shape;127;p17"/>
          <p:cNvPicPr preferRelativeResize="0"/>
          <p:nvPr/>
        </p:nvPicPr>
        <p:blipFill>
          <a:blip r:embed="rId4">
            <a:alphaModFix/>
          </a:blip>
          <a:stretch>
            <a:fillRect/>
          </a:stretch>
        </p:blipFill>
        <p:spPr>
          <a:xfrm>
            <a:off x="336650" y="1842576"/>
            <a:ext cx="544075" cy="551850"/>
          </a:xfrm>
          <a:prstGeom prst="rect">
            <a:avLst/>
          </a:prstGeom>
          <a:noFill/>
          <a:ln>
            <a:noFill/>
          </a:ln>
        </p:spPr>
      </p:pic>
      <p:sp>
        <p:nvSpPr>
          <p:cNvPr id="128" name="Google Shape;128;p17"/>
          <p:cNvSpPr txBox="1"/>
          <p:nvPr>
            <p:ph idx="1" type="body"/>
          </p:nvPr>
        </p:nvSpPr>
        <p:spPr>
          <a:xfrm>
            <a:off x="999301" y="5179675"/>
            <a:ext cx="5815500" cy="1431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200"/>
              <a:t>On the app, open up the app after it is downloaded to your device.</a:t>
            </a:r>
            <a:endParaRPr sz="2200"/>
          </a:p>
        </p:txBody>
      </p:sp>
      <p:sp>
        <p:nvSpPr>
          <p:cNvPr id="129" name="Google Shape;129;p17"/>
          <p:cNvSpPr txBox="1"/>
          <p:nvPr>
            <p:ph idx="1" type="body"/>
          </p:nvPr>
        </p:nvSpPr>
        <p:spPr>
          <a:xfrm>
            <a:off x="999300" y="3253550"/>
            <a:ext cx="5562900" cy="1431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200"/>
              <a:t>On the desktop click “Sign In”.</a:t>
            </a:r>
            <a:endParaRPr sz="2200"/>
          </a:p>
        </p:txBody>
      </p:sp>
      <p:pic>
        <p:nvPicPr>
          <p:cNvPr id="130" name="Google Shape;130;p17"/>
          <p:cNvPicPr preferRelativeResize="0"/>
          <p:nvPr/>
        </p:nvPicPr>
        <p:blipFill>
          <a:blip r:embed="rId5">
            <a:alphaModFix/>
          </a:blip>
          <a:stretch>
            <a:fillRect/>
          </a:stretch>
        </p:blipFill>
        <p:spPr>
          <a:xfrm>
            <a:off x="350225" y="3428996"/>
            <a:ext cx="516917" cy="531900"/>
          </a:xfrm>
          <a:prstGeom prst="rect">
            <a:avLst/>
          </a:prstGeom>
          <a:noFill/>
          <a:ln>
            <a:noFill/>
          </a:ln>
        </p:spPr>
      </p:pic>
      <p:pic>
        <p:nvPicPr>
          <p:cNvPr id="131" name="Google Shape;131;p17"/>
          <p:cNvPicPr preferRelativeResize="0"/>
          <p:nvPr/>
        </p:nvPicPr>
        <p:blipFill rotWithShape="1">
          <a:blip r:embed="rId6">
            <a:alphaModFix/>
          </a:blip>
          <a:srcRect b="-18105" l="0" r="0" t="0"/>
          <a:stretch/>
        </p:blipFill>
        <p:spPr>
          <a:xfrm>
            <a:off x="395950" y="5243473"/>
            <a:ext cx="544075" cy="633627"/>
          </a:xfrm>
          <a:prstGeom prst="rect">
            <a:avLst/>
          </a:prstGeom>
          <a:noFill/>
          <a:ln>
            <a:noFill/>
          </a:ln>
        </p:spPr>
      </p:pic>
      <p:pic>
        <p:nvPicPr>
          <p:cNvPr id="132" name="Google Shape;132;p17"/>
          <p:cNvPicPr preferRelativeResize="0"/>
          <p:nvPr/>
        </p:nvPicPr>
        <p:blipFill>
          <a:blip r:embed="rId7">
            <a:alphaModFix/>
          </a:blip>
          <a:stretch>
            <a:fillRect/>
          </a:stretch>
        </p:blipFill>
        <p:spPr>
          <a:xfrm>
            <a:off x="7971501" y="334950"/>
            <a:ext cx="3623163" cy="6188075"/>
          </a:xfrm>
          <a:prstGeom prst="rect">
            <a:avLst/>
          </a:prstGeom>
          <a:noFill/>
          <a:ln>
            <a:noFill/>
          </a:ln>
        </p:spPr>
      </p:pic>
      <p:pic>
        <p:nvPicPr>
          <p:cNvPr id="133" name="Google Shape;133;p17"/>
          <p:cNvPicPr preferRelativeResize="0"/>
          <p:nvPr/>
        </p:nvPicPr>
        <p:blipFill>
          <a:blip r:embed="rId8">
            <a:alphaModFix/>
          </a:blip>
          <a:stretch>
            <a:fillRect/>
          </a:stretch>
        </p:blipFill>
        <p:spPr>
          <a:xfrm>
            <a:off x="999300" y="3807125"/>
            <a:ext cx="6483322" cy="114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idx="12" type="sldNum"/>
          </p:nvPr>
        </p:nvSpPr>
        <p:spPr>
          <a:xfrm>
            <a:off x="9344766" y="6492875"/>
            <a:ext cx="284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0" name="Google Shape;140;p18"/>
          <p:cNvPicPr preferRelativeResize="0"/>
          <p:nvPr/>
        </p:nvPicPr>
        <p:blipFill>
          <a:blip r:embed="rId3">
            <a:alphaModFix/>
          </a:blip>
          <a:stretch>
            <a:fillRect/>
          </a:stretch>
        </p:blipFill>
        <p:spPr>
          <a:xfrm>
            <a:off x="7379963" y="171450"/>
            <a:ext cx="3810000" cy="6515100"/>
          </a:xfrm>
          <a:prstGeom prst="rect">
            <a:avLst/>
          </a:prstGeom>
          <a:noFill/>
          <a:ln>
            <a:noFill/>
          </a:ln>
        </p:spPr>
      </p:pic>
      <p:sp>
        <p:nvSpPr>
          <p:cNvPr id="141" name="Google Shape;141;p18"/>
          <p:cNvSpPr txBox="1"/>
          <p:nvPr/>
        </p:nvSpPr>
        <p:spPr>
          <a:xfrm>
            <a:off x="1100350" y="1274775"/>
            <a:ext cx="5307900" cy="30000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3500">
                <a:solidFill>
                  <a:schemeClr val="dk1"/>
                </a:solidFill>
                <a:latin typeface="Calibri"/>
                <a:ea typeface="Calibri"/>
                <a:cs typeface="Calibri"/>
                <a:sym typeface="Calibri"/>
              </a:rPr>
              <a:t>Click “Scan or Enter Code”.  Follow prompts to enter Class Access code.</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idx="12" type="sldNum"/>
          </p:nvPr>
        </p:nvSpPr>
        <p:spPr>
          <a:xfrm>
            <a:off x="9344766" y="6492875"/>
            <a:ext cx="284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8" name="Google Shape;148;p19"/>
          <p:cNvSpPr txBox="1"/>
          <p:nvPr/>
        </p:nvSpPr>
        <p:spPr>
          <a:xfrm>
            <a:off x="697525" y="1128500"/>
            <a:ext cx="5698500" cy="4155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3500">
                <a:solidFill>
                  <a:schemeClr val="dk1"/>
                </a:solidFill>
                <a:latin typeface="Calibri"/>
                <a:ea typeface="Calibri"/>
                <a:cs typeface="Calibri"/>
                <a:sym typeface="Calibri"/>
              </a:rPr>
              <a:t>Enter your information.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rPr b="1" i="1" lang="en-US" sz="3500">
                <a:solidFill>
                  <a:srgbClr val="3BC0DB"/>
                </a:solidFill>
                <a:latin typeface="Calibri"/>
                <a:ea typeface="Calibri"/>
                <a:cs typeface="Calibri"/>
                <a:sym typeface="Calibri"/>
              </a:rPr>
              <a:t>NOTE</a:t>
            </a:r>
            <a:r>
              <a:rPr i="1" lang="en-US" sz="3500">
                <a:solidFill>
                  <a:srgbClr val="3BC0DB"/>
                </a:solidFill>
                <a:latin typeface="Calibri"/>
                <a:ea typeface="Calibri"/>
                <a:cs typeface="Calibri"/>
                <a:sym typeface="Calibri"/>
              </a:rPr>
              <a:t>: If you are under 14 years old, this will send an email or text to your parents to verify your account.</a:t>
            </a:r>
            <a:endParaRPr i="1" sz="3500">
              <a:solidFill>
                <a:srgbClr val="3BC0DB"/>
              </a:solidFill>
              <a:latin typeface="Calibri"/>
              <a:ea typeface="Calibri"/>
              <a:cs typeface="Calibri"/>
              <a:sym typeface="Calibri"/>
            </a:endParaRPr>
          </a:p>
          <a:p>
            <a:pPr indent="0" lvl="0" marL="0" rtl="0" algn="l">
              <a:spcBef>
                <a:spcPts val="360"/>
              </a:spcBef>
              <a:spcAft>
                <a:spcPts val="0"/>
              </a:spcAft>
              <a:buNone/>
            </a:pPr>
            <a:r>
              <a:t/>
            </a:r>
            <a:endParaRPr i="1" sz="3500">
              <a:solidFill>
                <a:srgbClr val="3BC0DB"/>
              </a:solidFill>
              <a:latin typeface="Calibri"/>
              <a:ea typeface="Calibri"/>
              <a:cs typeface="Calibri"/>
              <a:sym typeface="Calibri"/>
            </a:endParaRPr>
          </a:p>
          <a:p>
            <a:pPr indent="0" lvl="0" marL="0" rtl="0" algn="l">
              <a:spcBef>
                <a:spcPts val="360"/>
              </a:spcBef>
              <a:spcAft>
                <a:spcPts val="0"/>
              </a:spcAft>
              <a:buNone/>
            </a:pPr>
            <a:r>
              <a:rPr i="1" lang="en-US" sz="2300">
                <a:solidFill>
                  <a:srgbClr val="3BC0DB"/>
                </a:solidFill>
                <a:latin typeface="Calibri"/>
                <a:ea typeface="Calibri"/>
                <a:cs typeface="Calibri"/>
                <a:sym typeface="Calibri"/>
              </a:rPr>
              <a:t>(Example of how this will look to parents in text or email).</a:t>
            </a:r>
            <a:endParaRPr i="1" sz="2300">
              <a:solidFill>
                <a:srgbClr val="3BC0DB"/>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p:txBody>
      </p:sp>
      <p:pic>
        <p:nvPicPr>
          <p:cNvPr id="149" name="Google Shape;149;p19"/>
          <p:cNvPicPr preferRelativeResize="0"/>
          <p:nvPr/>
        </p:nvPicPr>
        <p:blipFill>
          <a:blip r:embed="rId3">
            <a:alphaModFix/>
          </a:blip>
          <a:stretch>
            <a:fillRect/>
          </a:stretch>
        </p:blipFill>
        <p:spPr>
          <a:xfrm>
            <a:off x="6396025" y="2164119"/>
            <a:ext cx="5698500" cy="4499705"/>
          </a:xfrm>
          <a:prstGeom prst="rect">
            <a:avLst/>
          </a:prstGeom>
          <a:noFill/>
          <a:ln>
            <a:noFill/>
          </a:ln>
        </p:spPr>
      </p:pic>
      <p:pic>
        <p:nvPicPr>
          <p:cNvPr id="150" name="Google Shape;150;p19"/>
          <p:cNvPicPr preferRelativeResize="0"/>
          <p:nvPr/>
        </p:nvPicPr>
        <p:blipFill rotWithShape="1">
          <a:blip r:embed="rId4">
            <a:alphaModFix/>
          </a:blip>
          <a:srcRect b="55892" l="0" r="0" t="0"/>
          <a:stretch/>
        </p:blipFill>
        <p:spPr>
          <a:xfrm>
            <a:off x="8610625" y="164300"/>
            <a:ext cx="3483900" cy="2708151"/>
          </a:xfrm>
          <a:prstGeom prst="rect">
            <a:avLst/>
          </a:prstGeom>
          <a:noFill/>
          <a:ln>
            <a:noFill/>
          </a:ln>
        </p:spPr>
      </p:pic>
      <p:sp>
        <p:nvSpPr>
          <p:cNvPr id="151" name="Google Shape;151;p19"/>
          <p:cNvSpPr/>
          <p:nvPr/>
        </p:nvSpPr>
        <p:spPr>
          <a:xfrm>
            <a:off x="2599100" y="5691100"/>
            <a:ext cx="4107900" cy="194100"/>
          </a:xfrm>
          <a:prstGeom prst="rightArrow">
            <a:avLst>
              <a:gd fmla="val 50000" name="adj1"/>
              <a:gd fmla="val 50000" name="adj2"/>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idx="12" type="sldNum"/>
          </p:nvPr>
        </p:nvSpPr>
        <p:spPr>
          <a:xfrm>
            <a:off x="9344766" y="6492875"/>
            <a:ext cx="284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8" name="Google Shape;158;p20"/>
          <p:cNvSpPr txBox="1"/>
          <p:nvPr/>
        </p:nvSpPr>
        <p:spPr>
          <a:xfrm>
            <a:off x="659925" y="1076050"/>
            <a:ext cx="5434500" cy="40197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3500">
                <a:solidFill>
                  <a:schemeClr val="dk1"/>
                </a:solidFill>
                <a:latin typeface="Calibri"/>
                <a:ea typeface="Calibri"/>
                <a:cs typeface="Calibri"/>
                <a:sym typeface="Calibri"/>
              </a:rPr>
              <a:t>This will also send a verification email to your email address.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rPr lang="en-US" sz="3500">
                <a:solidFill>
                  <a:schemeClr val="dk1"/>
                </a:solidFill>
                <a:latin typeface="Calibri"/>
                <a:ea typeface="Calibri"/>
                <a:cs typeface="Calibri"/>
                <a:sym typeface="Calibri"/>
              </a:rPr>
              <a:t>You will need to log into your email and “Verify” your Bloomz account.</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p:txBody>
      </p:sp>
      <p:pic>
        <p:nvPicPr>
          <p:cNvPr id="159" name="Google Shape;159;p20"/>
          <p:cNvPicPr preferRelativeResize="0"/>
          <p:nvPr/>
        </p:nvPicPr>
        <p:blipFill rotWithShape="1">
          <a:blip r:embed="rId3">
            <a:alphaModFix/>
          </a:blip>
          <a:srcRect b="42406" l="0" r="0" t="0"/>
          <a:stretch/>
        </p:blipFill>
        <p:spPr>
          <a:xfrm>
            <a:off x="6192675" y="661075"/>
            <a:ext cx="5583725" cy="5535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idx="12" type="sldNum"/>
          </p:nvPr>
        </p:nvSpPr>
        <p:spPr>
          <a:xfrm>
            <a:off x="9344766" y="6492875"/>
            <a:ext cx="284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6" name="Google Shape;166;p21"/>
          <p:cNvSpPr txBox="1"/>
          <p:nvPr/>
        </p:nvSpPr>
        <p:spPr>
          <a:xfrm>
            <a:off x="453725" y="1492100"/>
            <a:ext cx="3549300" cy="43497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3500">
                <a:solidFill>
                  <a:schemeClr val="dk1"/>
                </a:solidFill>
                <a:latin typeface="Calibri"/>
                <a:ea typeface="Calibri"/>
                <a:cs typeface="Calibri"/>
                <a:sym typeface="Calibri"/>
              </a:rPr>
              <a:t>Welcome to Bloomz! Next time you log in, you will click “Done” and then see a “Congratulations” message. Press start.</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p:txBody>
      </p:sp>
      <p:pic>
        <p:nvPicPr>
          <p:cNvPr id="167" name="Google Shape;167;p21"/>
          <p:cNvPicPr preferRelativeResize="0"/>
          <p:nvPr/>
        </p:nvPicPr>
        <p:blipFill>
          <a:blip r:embed="rId3">
            <a:alphaModFix/>
          </a:blip>
          <a:stretch>
            <a:fillRect/>
          </a:stretch>
        </p:blipFill>
        <p:spPr>
          <a:xfrm>
            <a:off x="4442300" y="343450"/>
            <a:ext cx="3731391" cy="6475890"/>
          </a:xfrm>
          <a:prstGeom prst="rect">
            <a:avLst/>
          </a:prstGeom>
          <a:noFill/>
          <a:ln>
            <a:noFill/>
          </a:ln>
        </p:spPr>
      </p:pic>
      <p:pic>
        <p:nvPicPr>
          <p:cNvPr id="168" name="Google Shape;168;p21"/>
          <p:cNvPicPr preferRelativeResize="0"/>
          <p:nvPr/>
        </p:nvPicPr>
        <p:blipFill>
          <a:blip r:embed="rId4">
            <a:alphaModFix/>
          </a:blip>
          <a:stretch>
            <a:fillRect/>
          </a:stretch>
        </p:blipFill>
        <p:spPr>
          <a:xfrm>
            <a:off x="8258703" y="263790"/>
            <a:ext cx="3731400" cy="63304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idx="12" type="sldNum"/>
          </p:nvPr>
        </p:nvSpPr>
        <p:spPr>
          <a:xfrm>
            <a:off x="9344766" y="6492875"/>
            <a:ext cx="284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5" name="Google Shape;175;p22"/>
          <p:cNvPicPr preferRelativeResize="0"/>
          <p:nvPr/>
        </p:nvPicPr>
        <p:blipFill>
          <a:blip r:embed="rId3">
            <a:alphaModFix/>
          </a:blip>
          <a:stretch>
            <a:fillRect/>
          </a:stretch>
        </p:blipFill>
        <p:spPr>
          <a:xfrm>
            <a:off x="841075" y="152400"/>
            <a:ext cx="3848100" cy="6553200"/>
          </a:xfrm>
          <a:prstGeom prst="rect">
            <a:avLst/>
          </a:prstGeom>
          <a:noFill/>
          <a:ln>
            <a:noFill/>
          </a:ln>
        </p:spPr>
      </p:pic>
      <p:sp>
        <p:nvSpPr>
          <p:cNvPr id="176" name="Google Shape;176;p22"/>
          <p:cNvSpPr txBox="1"/>
          <p:nvPr/>
        </p:nvSpPr>
        <p:spPr>
          <a:xfrm>
            <a:off x="6522625" y="1162125"/>
            <a:ext cx="5299500" cy="43497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3500">
                <a:solidFill>
                  <a:schemeClr val="dk1"/>
                </a:solidFill>
                <a:latin typeface="Calibri"/>
                <a:ea typeface="Calibri"/>
                <a:cs typeface="Calibri"/>
                <a:sym typeface="Calibri"/>
              </a:rPr>
              <a:t>Click “Edit” to add your profile picture.</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rPr lang="en-US" sz="3500">
                <a:solidFill>
                  <a:schemeClr val="dk1"/>
                </a:solidFill>
                <a:latin typeface="Calibri"/>
                <a:ea typeface="Calibri"/>
                <a:cs typeface="Calibri"/>
                <a:sym typeface="Calibri"/>
              </a:rPr>
              <a:t>Use the “+” icon in the bottom right-hand corner to add posts/content.</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a:p>
            <a:pPr indent="0" lvl="0" marL="0" rtl="0" algn="l">
              <a:spcBef>
                <a:spcPts val="360"/>
              </a:spcBef>
              <a:spcAft>
                <a:spcPts val="0"/>
              </a:spcAft>
              <a:buNone/>
            </a:pPr>
            <a:r>
              <a:t/>
            </a:r>
            <a:endParaRPr sz="35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